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  <p:sldId id="263" r:id="rId5"/>
    <p:sldId id="264" r:id="rId6"/>
    <p:sldId id="262" r:id="rId7"/>
    <p:sldId id="256" r:id="rId8"/>
    <p:sldId id="265" r:id="rId9"/>
  </p:sldIdLst>
  <p:sldSz cx="9144000" cy="6858000" type="screen4x3"/>
  <p:notesSz cx="6858000" cy="9144000"/>
  <p:photoAlbum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9E977-A68F-40C0-9616-4AB5AC2BF5D2}" type="datetimeFigureOut">
              <a:rPr lang="it-IT" smtClean="0"/>
              <a:t>09/05/2024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1D8C3-2661-4961-8A7E-279CED59A6C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9E977-A68F-40C0-9616-4AB5AC2BF5D2}" type="datetimeFigureOut">
              <a:rPr lang="it-IT" smtClean="0"/>
              <a:t>09/05/2024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1D8C3-2661-4961-8A7E-279CED59A6C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9E977-A68F-40C0-9616-4AB5AC2BF5D2}" type="datetimeFigureOut">
              <a:rPr lang="it-IT" smtClean="0"/>
              <a:t>09/05/2024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1D8C3-2661-4961-8A7E-279CED59A6C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9E977-A68F-40C0-9616-4AB5AC2BF5D2}" type="datetimeFigureOut">
              <a:rPr lang="it-IT" smtClean="0"/>
              <a:t>09/05/2024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1D8C3-2661-4961-8A7E-279CED59A6C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9E977-A68F-40C0-9616-4AB5AC2BF5D2}" type="datetimeFigureOut">
              <a:rPr lang="it-IT" smtClean="0"/>
              <a:t>09/05/2024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1D8C3-2661-4961-8A7E-279CED59A6C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9E977-A68F-40C0-9616-4AB5AC2BF5D2}" type="datetimeFigureOut">
              <a:rPr lang="it-IT" smtClean="0"/>
              <a:t>09/05/2024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1D8C3-2661-4961-8A7E-279CED59A6C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9E977-A68F-40C0-9616-4AB5AC2BF5D2}" type="datetimeFigureOut">
              <a:rPr lang="it-IT" smtClean="0"/>
              <a:t>09/05/2024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1D8C3-2661-4961-8A7E-279CED59A6C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9E977-A68F-40C0-9616-4AB5AC2BF5D2}" type="datetimeFigureOut">
              <a:rPr lang="it-IT" smtClean="0"/>
              <a:t>09/05/2024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1D8C3-2661-4961-8A7E-279CED59A6C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9E977-A68F-40C0-9616-4AB5AC2BF5D2}" type="datetimeFigureOut">
              <a:rPr lang="it-IT" smtClean="0"/>
              <a:t>09/05/2024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1D8C3-2661-4961-8A7E-279CED59A6C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9E977-A68F-40C0-9616-4AB5AC2BF5D2}" type="datetimeFigureOut">
              <a:rPr lang="it-IT" smtClean="0"/>
              <a:t>09/05/2024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1D8C3-2661-4961-8A7E-279CED59A6C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9E977-A68F-40C0-9616-4AB5AC2BF5D2}" type="datetimeFigureOut">
              <a:rPr lang="it-IT" smtClean="0"/>
              <a:t>09/05/2024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1D8C3-2661-4961-8A7E-279CED59A6C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9E977-A68F-40C0-9616-4AB5AC2BF5D2}" type="datetimeFigureOut">
              <a:rPr lang="it-IT" smtClean="0"/>
              <a:t>09/05/2024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1D8C3-2661-4961-8A7E-279CED59A6C1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 isPhoto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l"/>
            <a:endParaRPr lang="it-IT" sz="3200" dirty="0"/>
          </a:p>
        </p:txBody>
      </p:sp>
      <p:sp>
        <p:nvSpPr>
          <p:cNvPr id="3" name="Titolo 1"/>
          <p:cNvSpPr txBox="1">
            <a:spLocks/>
          </p:cNvSpPr>
          <p:nvPr/>
        </p:nvSpPr>
        <p:spPr>
          <a:xfrm>
            <a:off x="1214414" y="3214686"/>
            <a:ext cx="8143932" cy="2643206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4400" dirty="0"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</a:t>
            </a:r>
            <a:r>
              <a:rPr kumimoji="0" lang="it-IT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BIAGIO MAUGERI</a:t>
            </a:r>
            <a:r>
              <a:rPr kumimoji="0" lang="it-IT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Coordinatore infermieristico</a:t>
            </a:r>
            <a:br>
              <a:rPr kumimoji="0" lang="it-IT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</a:t>
            </a:r>
            <a:r>
              <a:rPr kumimoji="0" lang="it-IT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U.O.C.</a:t>
            </a:r>
            <a:r>
              <a:rPr kumimoji="0" lang="it-IT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Endocrinologia,  Diabetologia e </a:t>
            </a:r>
            <a:br>
              <a:rPr kumimoji="0" lang="it-IT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Centro per l’Obesità</a:t>
            </a: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0" y="0"/>
            <a:ext cx="9144000" cy="321468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4400" dirty="0"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TRATTAMENTO</a:t>
            </a:r>
            <a:r>
              <a:rPr kumimoji="0" lang="it-IT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DIETO-TERAPICO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VS TRATTAMENTO CHIRURGICO IN ENDOCRINOLOGIA</a:t>
            </a:r>
            <a:endParaRPr kumimoji="0" lang="it-IT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-1643106" y="142852"/>
            <a:ext cx="12073022" cy="1857388"/>
          </a:xfrm>
        </p:spPr>
        <p:txBody>
          <a:bodyPr>
            <a:noAutofit/>
          </a:bodyPr>
          <a:lstStyle/>
          <a:p>
            <a:pPr lvl="0">
              <a:defRPr/>
            </a:pPr>
            <a:r>
              <a:rPr lang="it-IT" sz="3600" dirty="0" smtClean="0"/>
              <a:t>LA GESTIONE INFERMIERISTICA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00034" y="2143116"/>
            <a:ext cx="4038600" cy="57150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dirty="0" smtClean="0"/>
              <a:t>CHI SONO GLI ATTORI:</a:t>
            </a:r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0034" y="2428868"/>
            <a:ext cx="4038600" cy="4125923"/>
          </a:xfrm>
        </p:spPr>
        <p:txBody>
          <a:bodyPr>
            <a:normAutofit fontScale="92500" lnSpcReduction="10000"/>
          </a:bodyPr>
          <a:lstStyle/>
          <a:p>
            <a:endParaRPr lang="it-IT" dirty="0" smtClean="0"/>
          </a:p>
          <a:p>
            <a:r>
              <a:rPr lang="it-IT" dirty="0" smtClean="0"/>
              <a:t>Medici</a:t>
            </a:r>
          </a:p>
          <a:p>
            <a:r>
              <a:rPr lang="it-IT" dirty="0" smtClean="0"/>
              <a:t>Coordinatore</a:t>
            </a:r>
          </a:p>
          <a:p>
            <a:r>
              <a:rPr lang="it-IT" dirty="0" smtClean="0"/>
              <a:t>Infermieri</a:t>
            </a:r>
          </a:p>
          <a:p>
            <a:r>
              <a:rPr lang="it-IT" dirty="0" err="1" smtClean="0"/>
              <a:t>Oss</a:t>
            </a:r>
            <a:endParaRPr lang="it-IT" dirty="0" smtClean="0"/>
          </a:p>
          <a:p>
            <a:r>
              <a:rPr lang="it-IT" dirty="0" smtClean="0"/>
              <a:t>Psicologi</a:t>
            </a:r>
          </a:p>
          <a:p>
            <a:r>
              <a:rPr lang="it-IT" dirty="0" smtClean="0"/>
              <a:t>Dietisti</a:t>
            </a:r>
          </a:p>
          <a:p>
            <a:r>
              <a:rPr lang="it-IT" dirty="0" smtClean="0"/>
              <a:t>Fisioterapisti</a:t>
            </a:r>
          </a:p>
          <a:p>
            <a:r>
              <a:rPr lang="it-IT" dirty="0" smtClean="0"/>
              <a:t>Assistenti sociali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ctrTitle"/>
          </p:nvPr>
        </p:nvSpPr>
        <p:spPr>
          <a:xfrm>
            <a:off x="714348" y="1000108"/>
            <a:ext cx="7772400" cy="1214446"/>
          </a:xfrm>
        </p:spPr>
        <p:txBody>
          <a:bodyPr>
            <a:normAutofit fontScale="90000"/>
          </a:bodyPr>
          <a:lstStyle/>
          <a:p>
            <a:pPr algn="l"/>
            <a:r>
              <a:rPr lang="it-IT" dirty="0" smtClean="0"/>
              <a:t>      SFIDE GLOBALI NELL’OBESITA’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6" name="Titolo 2"/>
          <p:cNvSpPr txBox="1">
            <a:spLocks/>
          </p:cNvSpPr>
          <p:nvPr/>
        </p:nvSpPr>
        <p:spPr>
          <a:xfrm>
            <a:off x="571472" y="2571744"/>
            <a:ext cx="8572528" cy="3571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3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Accesso limitato al cibo sano e all’attività</a:t>
            </a:r>
            <a:r>
              <a:rPr kumimoji="0" lang="it-IT" sz="3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fisica;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37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t-IT" sz="3700" dirty="0" smtClean="0">
                <a:latin typeface="+mj-lt"/>
                <a:ea typeface="+mj-ea"/>
                <a:cs typeface="+mj-cs"/>
              </a:rPr>
              <a:t>Eccessiva pubblicità di cibi ad alto contenuto calorico;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it-IT" sz="3700" dirty="0" smtClean="0"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3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Fattori socioeconomici, culturali e ambientali.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ctrTitle"/>
          </p:nvPr>
        </p:nvSpPr>
        <p:spPr>
          <a:xfrm>
            <a:off x="0" y="1000108"/>
            <a:ext cx="8486748" cy="1214446"/>
          </a:xfrm>
        </p:spPr>
        <p:txBody>
          <a:bodyPr>
            <a:normAutofit fontScale="90000"/>
          </a:bodyPr>
          <a:lstStyle/>
          <a:p>
            <a:pPr algn="l"/>
            <a:r>
              <a:rPr lang="it-IT" dirty="0" smtClean="0"/>
              <a:t>                   CAUSE SOTTOSTANTI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6" name="Titolo 2"/>
          <p:cNvSpPr txBox="1">
            <a:spLocks/>
          </p:cNvSpPr>
          <p:nvPr/>
        </p:nvSpPr>
        <p:spPr>
          <a:xfrm>
            <a:off x="928662" y="2143116"/>
            <a:ext cx="9286940" cy="47148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t-IT" sz="8000" dirty="0" smtClean="0">
                <a:latin typeface="+mj-lt"/>
                <a:ea typeface="+mj-ea"/>
                <a:cs typeface="+mj-cs"/>
              </a:rPr>
              <a:t>Fattori genetici</a:t>
            </a:r>
            <a:r>
              <a:rPr kumimoji="0" lang="it-IT" sz="8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80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t-IT" sz="8000" dirty="0" smtClean="0">
                <a:latin typeface="+mj-lt"/>
                <a:ea typeface="+mj-ea"/>
                <a:cs typeface="+mj-cs"/>
              </a:rPr>
              <a:t>Fattori ambientali;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it-IT" sz="8000" dirty="0" smtClean="0"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8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Comportamento alimentare;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80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t-IT" sz="8000" dirty="0" smtClean="0">
                <a:latin typeface="+mj-lt"/>
                <a:ea typeface="+mj-ea"/>
                <a:cs typeface="+mj-cs"/>
              </a:rPr>
              <a:t>Attività fisica;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it-IT" sz="8000" dirty="0"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t-IT" sz="8000" dirty="0" smtClean="0">
                <a:latin typeface="+mj-lt"/>
                <a:ea typeface="+mj-ea"/>
                <a:cs typeface="+mj-cs"/>
              </a:rPr>
              <a:t>Fattori psicologici;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it-IT" sz="8000" dirty="0"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t-IT" sz="8000" dirty="0" smtClean="0">
                <a:latin typeface="+mj-lt"/>
                <a:ea typeface="+mj-ea"/>
                <a:cs typeface="+mj-cs"/>
              </a:rPr>
              <a:t>Fattori economici.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it-IT" sz="3700" dirty="0" smtClean="0"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37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it-IT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ctrTitle"/>
          </p:nvPr>
        </p:nvSpPr>
        <p:spPr>
          <a:xfrm>
            <a:off x="0" y="1000108"/>
            <a:ext cx="8486748" cy="1214446"/>
          </a:xfrm>
        </p:spPr>
        <p:txBody>
          <a:bodyPr>
            <a:normAutofit fontScale="90000"/>
          </a:bodyPr>
          <a:lstStyle/>
          <a:p>
            <a:pPr algn="l"/>
            <a:r>
              <a:rPr lang="it-IT" dirty="0" smtClean="0"/>
              <a:t>                 SOLUZIONI INNOVATIVE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6" name="Titolo 2"/>
          <p:cNvSpPr txBox="1">
            <a:spLocks/>
          </p:cNvSpPr>
          <p:nvPr/>
        </p:nvSpPr>
        <p:spPr>
          <a:xfrm>
            <a:off x="785786" y="1857364"/>
            <a:ext cx="9429816" cy="5000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t-IT" sz="8000" dirty="0" smtClean="0">
                <a:latin typeface="+mj-lt"/>
                <a:ea typeface="+mj-ea"/>
                <a:cs typeface="+mj-cs"/>
              </a:rPr>
              <a:t>La tecnologia;</a:t>
            </a:r>
            <a:endParaRPr kumimoji="0" lang="it-IT" sz="80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80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t-IT" sz="8000" dirty="0" smtClean="0">
                <a:latin typeface="+mj-lt"/>
                <a:ea typeface="+mj-ea"/>
                <a:cs typeface="+mj-cs"/>
              </a:rPr>
              <a:t>Intelligenza artificiale;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it-IT" sz="8000" dirty="0" smtClean="0"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8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Programmi di </a:t>
            </a:r>
            <a:r>
              <a:rPr kumimoji="0" lang="it-IT" sz="8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coaching</a:t>
            </a:r>
            <a:r>
              <a:rPr kumimoji="0" lang="it-IT" sz="8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virtuale;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80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t-IT" sz="8000" dirty="0" smtClean="0">
                <a:latin typeface="+mj-lt"/>
                <a:ea typeface="+mj-ea"/>
                <a:cs typeface="+mj-cs"/>
              </a:rPr>
              <a:t>Terapia digitale;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it-IT" sz="8000" dirty="0"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t-IT" sz="8000" dirty="0" smtClean="0">
                <a:latin typeface="+mj-lt"/>
                <a:ea typeface="+mj-ea"/>
                <a:cs typeface="+mj-cs"/>
              </a:rPr>
              <a:t>Terapia genica  e farmacoterapia;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it-IT" sz="8000" dirty="0"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t-IT" sz="8000" dirty="0" smtClean="0">
                <a:latin typeface="+mj-lt"/>
                <a:ea typeface="+mj-ea"/>
                <a:cs typeface="+mj-cs"/>
              </a:rPr>
              <a:t>Design e architettura salutare.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it-IT" sz="3700" dirty="0" smtClean="0"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37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it-IT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2910" y="1600200"/>
            <a:ext cx="8043890" cy="475775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dirty="0" smtClean="0"/>
              <a:t>Organizzazione del ricovero;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Valutazione approfondita del paziente;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Preparazione del paziente;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Piani di cura personalizzati;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Monitoraggio continuo;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Prevenzione delle complicanze;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Educazione del paziente;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err="1" smtClean="0"/>
              <a:t>Follow</a:t>
            </a:r>
            <a:r>
              <a:rPr lang="it-IT" dirty="0" smtClean="0"/>
              <a:t> up.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1470025"/>
          </a:xfrm>
        </p:spPr>
        <p:txBody>
          <a:bodyPr/>
          <a:lstStyle/>
          <a:p>
            <a:r>
              <a:rPr lang="it-IT" dirty="0" smtClean="0"/>
              <a:t>I MIEI AMICI PAZIENTI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smtClean="0"/>
              <a:t>di marco</a:t>
            </a:r>
            <a:endParaRPr lang="it-IT"/>
          </a:p>
        </p:txBody>
      </p:sp>
      <p:pic>
        <p:nvPicPr>
          <p:cNvPr id="1026" name="Picture 2" descr="C:\Users\marco\Desktop\Biagio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1500174"/>
            <a:ext cx="3714776" cy="49530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1470025"/>
          </a:xfrm>
        </p:spPr>
        <p:txBody>
          <a:bodyPr/>
          <a:lstStyle/>
          <a:p>
            <a:r>
              <a:rPr lang="it-IT" dirty="0" smtClean="0"/>
              <a:t>I MIEI AMICI PAZIENTI</a:t>
            </a:r>
            <a:endParaRPr lang="it-IT" dirty="0"/>
          </a:p>
        </p:txBody>
      </p:sp>
      <p:pic>
        <p:nvPicPr>
          <p:cNvPr id="1026" name="Picture 2" descr="C:\Users\marco\Desktop\Biagio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712" y="1500175"/>
            <a:ext cx="2196718" cy="2928958"/>
          </a:xfrm>
          <a:prstGeom prst="rect">
            <a:avLst/>
          </a:prstGeom>
          <a:noFill/>
        </p:spPr>
      </p:pic>
      <p:pic>
        <p:nvPicPr>
          <p:cNvPr id="2050" name="Picture 2" descr="C:\Users\marco\Desktop\BIAGIO 2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3803" y="1500174"/>
            <a:ext cx="3029965" cy="2928958"/>
          </a:xfrm>
          <a:prstGeom prst="rect">
            <a:avLst/>
          </a:prstGeom>
          <a:noFill/>
        </p:spPr>
      </p:pic>
      <p:sp>
        <p:nvSpPr>
          <p:cNvPr id="2052" name="AutoShape 4" descr="blob:https://web.whatsapp.com/a209a369-82ab-4a2d-abe3-6392b947a1a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1428728" y="5000636"/>
            <a:ext cx="51435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5400" dirty="0" smtClean="0">
                <a:latin typeface="Brush Script Std" pitchFamily="66" charset="0"/>
              </a:rPr>
              <a:t>        Grazie</a:t>
            </a:r>
            <a:r>
              <a:rPr lang="it-IT" sz="5400" dirty="0" smtClean="0"/>
              <a:t> </a:t>
            </a:r>
            <a:endParaRPr lang="it-IT" sz="5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153</Words>
  <Application>Microsoft Office PowerPoint</Application>
  <PresentationFormat>Presentazione su schermo (4:3)</PresentationFormat>
  <Paragraphs>70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Diapositiva 1</vt:lpstr>
      <vt:lpstr>LA GESTIONE INFERMIERISTICA</vt:lpstr>
      <vt:lpstr>      SFIDE GLOBALI NELL’OBESITA’ </vt:lpstr>
      <vt:lpstr>                   CAUSE SOTTOSTANTI </vt:lpstr>
      <vt:lpstr>                 SOLUZIONI INNOVATIVE </vt:lpstr>
      <vt:lpstr>AZIONI</vt:lpstr>
      <vt:lpstr>I MIEI AMICI PAZIENTI</vt:lpstr>
      <vt:lpstr>I MIEI AMICI PAZIENTI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marco</dc:creator>
  <cp:lastModifiedBy>marco</cp:lastModifiedBy>
  <cp:revision>1</cp:revision>
  <dcterms:created xsi:type="dcterms:W3CDTF">2024-05-09T19:17:43Z</dcterms:created>
  <dcterms:modified xsi:type="dcterms:W3CDTF">2024-05-09T20:36:18Z</dcterms:modified>
</cp:coreProperties>
</file>